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4" r:id="rId4"/>
    <p:sldId id="258" r:id="rId5"/>
    <p:sldId id="259" r:id="rId6"/>
    <p:sldId id="257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96B83-5885-4F86-A2BC-027F2D6EC2D9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49DC1-1AAF-4975-9E72-C5292CFF497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503</a:t>
            </a:r>
            <a:r>
              <a:rPr lang="nl-NL" baseline="0" dirty="0" smtClean="0"/>
              <a:t> van de 2582 in een hotel 503:2582 x 100 = 19,48 = 19%</a:t>
            </a:r>
          </a:p>
          <a:p>
            <a:r>
              <a:rPr lang="nl-NL" baseline="0" dirty="0" smtClean="0"/>
              <a:t>Tent of caravan 485 + 899 = 1384 van de 2582 = 1384:2582x100 = 53,56% = 54%</a:t>
            </a:r>
          </a:p>
          <a:p>
            <a:r>
              <a:rPr lang="nl-NL" baseline="0" dirty="0" smtClean="0"/>
              <a:t>Duitsers totaal 405 daarvan waren er 1443 in een appartement 143: 405 x 100 = 35,30% = 35%</a:t>
            </a:r>
          </a:p>
          <a:p>
            <a:r>
              <a:rPr lang="nl-NL" baseline="0" dirty="0" err="1" smtClean="0"/>
              <a:t>Promilage</a:t>
            </a:r>
            <a:r>
              <a:rPr lang="nl-NL" baseline="0" dirty="0" smtClean="0"/>
              <a:t> uit </a:t>
            </a:r>
            <a:r>
              <a:rPr lang="nl-NL" baseline="0" dirty="0" smtClean="0"/>
              <a:t>China: </a:t>
            </a:r>
            <a:r>
              <a:rPr lang="nl-NL" baseline="0" dirty="0" smtClean="0"/>
              <a:t>70 in totaal uit </a:t>
            </a:r>
            <a:r>
              <a:rPr lang="nl-NL" baseline="0" dirty="0" err="1" smtClean="0"/>
              <a:t>china</a:t>
            </a:r>
            <a:r>
              <a:rPr lang="nl-NL" baseline="0" dirty="0" smtClean="0"/>
              <a:t> van de 2582 waarvan 18 in een </a:t>
            </a:r>
            <a:r>
              <a:rPr lang="nl-NL" baseline="0" dirty="0" err="1" smtClean="0"/>
              <a:t>app</a:t>
            </a:r>
            <a:r>
              <a:rPr lang="nl-NL" baseline="0" dirty="0" smtClean="0"/>
              <a:t> dus 18: 2582 x </a:t>
            </a:r>
            <a:r>
              <a:rPr lang="nl-NL" baseline="0" dirty="0" smtClean="0">
                <a:solidFill>
                  <a:srgbClr val="FF0000"/>
                </a:solidFill>
              </a:rPr>
              <a:t>1000</a:t>
            </a:r>
            <a:r>
              <a:rPr lang="nl-NL" baseline="0" dirty="0" smtClean="0"/>
              <a:t> = 6,97 = 7%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49DC1-1AAF-4975-9E72-C5292CFF4971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5 </a:t>
            </a:r>
            <a:r>
              <a:rPr lang="nl-NL" dirty="0" err="1" smtClean="0"/>
              <a:t>promile</a:t>
            </a:r>
            <a:endParaRPr lang="nl-NL" dirty="0" smtClean="0"/>
          </a:p>
          <a:p>
            <a:r>
              <a:rPr lang="nl-NL" dirty="0" smtClean="0"/>
              <a:t>7</a:t>
            </a:r>
          </a:p>
          <a:p>
            <a:r>
              <a:rPr lang="nl-NL" dirty="0" smtClean="0"/>
              <a:t>12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49DC1-1AAF-4975-9E72-C5292CFF4971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DC60B-8307-418A-86C0-07A782BDB9B8}" type="datetimeFigureOut">
              <a:rPr lang="nl-NL" smtClean="0"/>
              <a:pPr/>
              <a:t>28-11-2016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E4A7-9641-4A06-9A0B-24DEA5E64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295400" y="533400"/>
            <a:ext cx="6858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Les 6: </a:t>
            </a:r>
          </a:p>
          <a:p>
            <a:r>
              <a:rPr lang="nl-NL" sz="4000" dirty="0" smtClean="0"/>
              <a:t>Procenten combineren met gegevens uit grafieken en tabellen</a:t>
            </a:r>
            <a:endParaRPr lang="nl-NL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51520" y="260648"/>
            <a:ext cx="8610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Je kunt op meerdere manieren rekenen met percentages</a:t>
            </a:r>
          </a:p>
          <a:p>
            <a:endParaRPr lang="nl-NL" dirty="0" smtClean="0"/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Je hebt 100% en je haalt er een </a:t>
            </a:r>
            <a:r>
              <a:rPr lang="nl-NL" dirty="0" smtClean="0">
                <a:solidFill>
                  <a:srgbClr val="FFFF00"/>
                </a:solidFill>
              </a:rPr>
              <a:t>percentage af </a:t>
            </a:r>
            <a:r>
              <a:rPr lang="nl-NL" dirty="0" smtClean="0"/>
              <a:t>(bv 30% korting op kleding)</a:t>
            </a:r>
          </a:p>
          <a:p>
            <a:pPr marL="342900" indent="-342900">
              <a:buFont typeface="+mj-lt"/>
              <a:buAutoNum type="arabicPeriod"/>
            </a:pPr>
            <a:endParaRPr lang="nl-NL" dirty="0" smtClean="0"/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Je hebt 100% en je doet er een </a:t>
            </a:r>
            <a:r>
              <a:rPr lang="nl-NL" dirty="0" smtClean="0">
                <a:solidFill>
                  <a:srgbClr val="FFFF00"/>
                </a:solidFill>
              </a:rPr>
              <a:t>percentage bij</a:t>
            </a:r>
            <a:r>
              <a:rPr lang="nl-NL" dirty="0" smtClean="0"/>
              <a:t> (bv 21% of 6% btw op een artikel)</a:t>
            </a:r>
          </a:p>
          <a:p>
            <a:pPr marL="342900" indent="-342900">
              <a:buFont typeface="+mj-lt"/>
              <a:buAutoNum type="arabicPeriod"/>
            </a:pPr>
            <a:endParaRPr lang="nl-NL" dirty="0" smtClean="0"/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Je hebt 2 hoeveelheden en wilt het </a:t>
            </a:r>
            <a:r>
              <a:rPr lang="nl-NL" dirty="0" smtClean="0">
                <a:solidFill>
                  <a:srgbClr val="FFFF00"/>
                </a:solidFill>
              </a:rPr>
              <a:t>verschil in toename of afname </a:t>
            </a:r>
            <a:r>
              <a:rPr lang="nl-NL" dirty="0" smtClean="0"/>
              <a:t>weten </a:t>
            </a:r>
            <a:r>
              <a:rPr lang="nl-NL" dirty="0" smtClean="0">
                <a:solidFill>
                  <a:srgbClr val="FFFF00"/>
                </a:solidFill>
              </a:rPr>
              <a:t>in procenten</a:t>
            </a:r>
          </a:p>
          <a:p>
            <a:pPr marL="342900" indent="-342900"/>
            <a:r>
              <a:rPr lang="nl-NL" dirty="0" smtClean="0">
                <a:solidFill>
                  <a:srgbClr val="FFFF00"/>
                </a:solidFill>
              </a:rPr>
              <a:t>	</a:t>
            </a:r>
            <a:r>
              <a:rPr lang="nl-NL" dirty="0" smtClean="0"/>
              <a:t>(bijvoorbeeld  de oude prijs van een broek en de nieuwe prijs -&gt; hoeveel procent korting heb je gekregen </a:t>
            </a:r>
          </a:p>
          <a:p>
            <a:pPr marL="342900" indent="-342900"/>
            <a:r>
              <a:rPr lang="nl-NL" dirty="0" smtClean="0"/>
              <a:t>	</a:t>
            </a:r>
            <a:endParaRPr lang="nl-NL" dirty="0" smtClean="0"/>
          </a:p>
          <a:p>
            <a:pPr marL="342900" indent="-342900"/>
            <a:r>
              <a:rPr lang="nl-NL" dirty="0" smtClean="0"/>
              <a:t>	</a:t>
            </a:r>
            <a:r>
              <a:rPr lang="nl-NL" dirty="0" smtClean="0"/>
              <a:t>of</a:t>
            </a:r>
            <a:r>
              <a:rPr lang="nl-NL" dirty="0" smtClean="0"/>
              <a:t>: het verschil in bezoekersaantal in een club over twee jaar genomen) </a:t>
            </a:r>
            <a:endParaRPr lang="nl-NL" dirty="0"/>
          </a:p>
        </p:txBody>
      </p:sp>
      <p:pic>
        <p:nvPicPr>
          <p:cNvPr id="3" name="Picture 2" descr="Afbeeldingsresultaat voor stapel spijkerbroek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114800"/>
            <a:ext cx="2743771" cy="1831467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038600" y="4495800"/>
            <a:ext cx="410420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Spijkerbroek:</a:t>
            </a:r>
          </a:p>
          <a:p>
            <a:r>
              <a:rPr lang="nl-NL" dirty="0" smtClean="0"/>
              <a:t>Originele prijs was 75 euro </a:t>
            </a:r>
          </a:p>
          <a:p>
            <a:r>
              <a:rPr lang="nl-NL" dirty="0" smtClean="0"/>
              <a:t>Met korting nu: 29,99! </a:t>
            </a:r>
          </a:p>
          <a:p>
            <a:endParaRPr lang="nl-NL" dirty="0" smtClean="0"/>
          </a:p>
          <a:p>
            <a:r>
              <a:rPr lang="nl-NL" dirty="0" smtClean="0"/>
              <a:t>Hoeveel procent korting heb je gekregen?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28600" y="304800"/>
            <a:ext cx="8763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 deze klas zitten …..studenten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Hoeveel zijn er 17 jaar	</a:t>
            </a:r>
            <a:r>
              <a:rPr lang="nl-NL" dirty="0" smtClean="0"/>
              <a:t>	en hoeveel % is dat dan van het geheel?</a:t>
            </a:r>
            <a:r>
              <a:rPr lang="nl-NL" dirty="0" smtClean="0"/>
              <a:t> </a:t>
            </a:r>
            <a:r>
              <a:rPr lang="nl-NL" dirty="0" smtClean="0"/>
              <a:t>……….%</a:t>
            </a:r>
            <a:endParaRPr lang="nl-NL" dirty="0" smtClean="0"/>
          </a:p>
          <a:p>
            <a:r>
              <a:rPr lang="nl-NL" dirty="0" smtClean="0"/>
              <a:t>Hoeveel zijn er 18 jaar 		</a:t>
            </a:r>
            <a:r>
              <a:rPr lang="nl-NL" dirty="0" smtClean="0"/>
              <a:t>en </a:t>
            </a:r>
            <a:r>
              <a:rPr lang="nl-NL" dirty="0" smtClean="0"/>
              <a:t>hoeveel % is dat dan van het geheel? ……….%</a:t>
            </a:r>
            <a:endParaRPr lang="nl-NL" dirty="0" smtClean="0"/>
          </a:p>
          <a:p>
            <a:r>
              <a:rPr lang="nl-NL" dirty="0" smtClean="0"/>
              <a:t>Hoeveel zijn er 19 jaar en ouder 	</a:t>
            </a:r>
            <a:r>
              <a:rPr lang="nl-NL" dirty="0" smtClean="0"/>
              <a:t>en </a:t>
            </a:r>
            <a:r>
              <a:rPr lang="nl-NL" dirty="0" smtClean="0"/>
              <a:t>hoeveel % is dat dan van het geheel? </a:t>
            </a:r>
            <a:r>
              <a:rPr lang="nl-NL" dirty="0" smtClean="0"/>
              <a:t>……….%</a:t>
            </a:r>
          </a:p>
          <a:p>
            <a:endParaRPr lang="nl-NL" dirty="0" smtClean="0"/>
          </a:p>
          <a:p>
            <a:r>
              <a:rPr lang="nl-NL" dirty="0" smtClean="0"/>
              <a:t>H</a:t>
            </a:r>
            <a:r>
              <a:rPr lang="nl-NL" dirty="0" smtClean="0"/>
              <a:t>oeveel mannen zijn er en hoeveel procent is dat dan van het totaal aantal studenten?</a:t>
            </a:r>
          </a:p>
          <a:p>
            <a:endParaRPr lang="nl-NL" dirty="0" smtClean="0"/>
          </a:p>
          <a:p>
            <a:r>
              <a:rPr lang="nl-NL" dirty="0" smtClean="0"/>
              <a:t>Hoeveel procent van de mensen in dit klaslokaal zijn ouder dan 30?  </a:t>
            </a:r>
          </a:p>
          <a:p>
            <a:endParaRPr lang="nl-NL" dirty="0" smtClean="0"/>
          </a:p>
          <a:p>
            <a:r>
              <a:rPr lang="nl-NL" dirty="0" smtClean="0"/>
              <a:t>Dit soort gegevens staan vaak in een grafiek . 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0"/>
            <a:ext cx="915684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vak 2"/>
          <p:cNvSpPr txBox="1"/>
          <p:nvPr/>
        </p:nvSpPr>
        <p:spPr>
          <a:xfrm>
            <a:off x="1828800" y="6172200"/>
            <a:ext cx="218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Deel : </a:t>
            </a:r>
            <a:r>
              <a:rPr lang="nl-NL" dirty="0" smtClean="0"/>
              <a:t>geheel </a:t>
            </a:r>
            <a:r>
              <a:rPr lang="nl-NL" dirty="0" smtClean="0"/>
              <a:t>x 100 = </a:t>
            </a:r>
            <a:endParaRPr lang="nl-N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"/>
            <a:ext cx="8153400" cy="129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048000"/>
            <a:ext cx="409726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048000"/>
            <a:ext cx="3733800" cy="1813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762000" y="228600"/>
            <a:ext cx="50147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 euro is 5% van EUR 300,-?</a:t>
            </a:r>
          </a:p>
          <a:p>
            <a:r>
              <a:rPr lang="nl-NL" dirty="0" smtClean="0"/>
              <a:t>Er zijn verschillende manieren om dit te berekenen:</a:t>
            </a:r>
          </a:p>
          <a:p>
            <a:endParaRPr lang="nl-NL" dirty="0" smtClean="0"/>
          </a:p>
          <a:p>
            <a:r>
              <a:rPr lang="nl-NL" dirty="0" smtClean="0"/>
              <a:t>In een verhoudingstabel</a:t>
            </a:r>
          </a:p>
          <a:p>
            <a:r>
              <a:rPr lang="nl-NL" dirty="0" smtClean="0"/>
              <a:t>Snellere manier = 300 : 100 x 5</a:t>
            </a:r>
          </a:p>
          <a:p>
            <a:r>
              <a:rPr lang="nl-NL" dirty="0" smtClean="0"/>
              <a:t>Nog sneller is  300 x 0,05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85800" y="5410200"/>
            <a:ext cx="766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5% van 200 euro is……..euro. Let op de nieuwe prijs wordt dus 100% - 5% is 95%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457200"/>
            <a:ext cx="83470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362200"/>
            <a:ext cx="4114800" cy="4412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5105400" y="2362200"/>
            <a:ext cx="4038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Eerst: welke </a:t>
            </a:r>
            <a:r>
              <a:rPr lang="nl-NL" dirty="0" smtClean="0">
                <a:solidFill>
                  <a:srgbClr val="FFC000"/>
                </a:solidFill>
              </a:rPr>
              <a:t>rekenwoorden</a:t>
            </a:r>
            <a:r>
              <a:rPr lang="nl-NL" dirty="0" smtClean="0"/>
              <a:t> staan er in deze opgave?</a:t>
            </a:r>
          </a:p>
          <a:p>
            <a:endParaRPr lang="nl-NL" dirty="0" smtClean="0"/>
          </a:p>
          <a:p>
            <a:r>
              <a:rPr lang="nl-NL" dirty="0" smtClean="0"/>
              <a:t>Bereken: </a:t>
            </a:r>
          </a:p>
          <a:p>
            <a:r>
              <a:rPr lang="nl-NL" dirty="0" smtClean="0"/>
              <a:t>heeft ze MEER of MINDER stemmen gekregen in week 2?</a:t>
            </a:r>
          </a:p>
          <a:p>
            <a:endParaRPr lang="nl-NL" dirty="0" smtClean="0"/>
          </a:p>
          <a:p>
            <a:r>
              <a:rPr lang="nl-NL" dirty="0" smtClean="0"/>
              <a:t>Dan het verschil berekenen tussen de 2 aantallen</a:t>
            </a:r>
          </a:p>
          <a:p>
            <a:endParaRPr lang="nl-NL" dirty="0" smtClean="0"/>
          </a:p>
          <a:p>
            <a:r>
              <a:rPr lang="nl-NL" dirty="0" smtClean="0"/>
              <a:t>Dit verschil verrekenen met het aantal stemmen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rgbClr val="FFC000"/>
                </a:solidFill>
              </a:rPr>
              <a:t>Deel: geheel x 100 = het percentage</a:t>
            </a:r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8600"/>
            <a:ext cx="469454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228600" y="4724400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Hoeveel procent van de vakantiegangers verbleef in een hotel?</a:t>
            </a:r>
          </a:p>
          <a:p>
            <a:r>
              <a:rPr lang="nl-NL" dirty="0" smtClean="0"/>
              <a:t>Hoeveel procent van de vakantiegangers verbleef in een tent of caravan ?</a:t>
            </a:r>
          </a:p>
          <a:p>
            <a:r>
              <a:rPr lang="nl-NL" dirty="0" smtClean="0"/>
              <a:t>Hoeveel procent van de mensen uit Duitsland verbleef in een appartement?</a:t>
            </a:r>
          </a:p>
          <a:p>
            <a:r>
              <a:rPr lang="nl-NL" dirty="0" smtClean="0"/>
              <a:t>Hoeveel promille van het totaal aantal vakantiegangers kwam uit China en verbleef in een appartement?</a:t>
            </a:r>
          </a:p>
          <a:p>
            <a:endParaRPr lang="nl-NL" dirty="0" smtClean="0"/>
          </a:p>
        </p:txBody>
      </p:sp>
      <p:sp>
        <p:nvSpPr>
          <p:cNvPr id="6" name="Tekstvak 5"/>
          <p:cNvSpPr txBox="1"/>
          <p:nvPr/>
        </p:nvSpPr>
        <p:spPr>
          <a:xfrm>
            <a:off x="5715000" y="685800"/>
            <a:ext cx="2628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Bereken de percentages.</a:t>
            </a:r>
          </a:p>
          <a:p>
            <a:r>
              <a:rPr lang="nl-NL" dirty="0" smtClean="0"/>
              <a:t>Rond af op een heel getal.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09600" y="457200"/>
            <a:ext cx="6858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 smtClean="0"/>
              <a:t>Wat is een promille?</a:t>
            </a:r>
          </a:p>
          <a:p>
            <a:endParaRPr lang="nl-NL" dirty="0" smtClean="0"/>
          </a:p>
          <a:p>
            <a:r>
              <a:rPr lang="nl-NL" dirty="0" smtClean="0"/>
              <a:t>Een promille is 1/1000 </a:t>
            </a:r>
            <a:r>
              <a:rPr lang="nl-NL" dirty="0" err="1" smtClean="0"/>
              <a:t>ste</a:t>
            </a:r>
            <a:r>
              <a:rPr lang="nl-NL" dirty="0" smtClean="0"/>
              <a:t> deel van het geheel </a:t>
            </a:r>
          </a:p>
          <a:p>
            <a:r>
              <a:rPr lang="nl-NL" dirty="0" smtClean="0"/>
              <a:t>of 0,001</a:t>
            </a:r>
          </a:p>
          <a:p>
            <a:endParaRPr lang="nl-NL" dirty="0" smtClean="0"/>
          </a:p>
          <a:p>
            <a:r>
              <a:rPr lang="nl-NL" sz="2800" dirty="0" smtClean="0"/>
              <a:t>1/1000 = 1/10% = 0,1%=1promile </a:t>
            </a:r>
          </a:p>
          <a:p>
            <a:r>
              <a:rPr lang="nl-NL" sz="2800" dirty="0" smtClean="0"/>
              <a:t>dus van 0,1 % naar 1 promille doe je  x 10</a:t>
            </a:r>
          </a:p>
          <a:p>
            <a:endParaRPr lang="nl-NL" sz="2800" dirty="0" smtClean="0"/>
          </a:p>
          <a:p>
            <a:r>
              <a:rPr lang="nl-NL" sz="2800" dirty="0" smtClean="0"/>
              <a:t>0,5 % is dan …promille</a:t>
            </a:r>
          </a:p>
          <a:p>
            <a:r>
              <a:rPr lang="nl-NL" sz="2800" dirty="0" smtClean="0"/>
              <a:t>0,7% is dan ….promille</a:t>
            </a:r>
          </a:p>
          <a:p>
            <a:r>
              <a:rPr lang="nl-NL" sz="2800" dirty="0" smtClean="0"/>
              <a:t>1,2 % is dan…..promille </a:t>
            </a:r>
            <a:endParaRPr lang="nl-NL" sz="2800" dirty="0" smtClean="0"/>
          </a:p>
          <a:p>
            <a:endParaRPr lang="nl-NL" sz="2800" dirty="0" smtClean="0"/>
          </a:p>
          <a:p>
            <a:r>
              <a:rPr lang="nl-NL" sz="2800" dirty="0" smtClean="0"/>
              <a:t>Als je een promille uit wilt rekenen als deel van het geheel dan doe je dus </a:t>
            </a:r>
          </a:p>
          <a:p>
            <a:r>
              <a:rPr lang="nl-NL" sz="2800" dirty="0" smtClean="0"/>
              <a:t>Deel : geheel x 1000</a:t>
            </a:r>
            <a:endParaRPr lang="nl-NL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442</Words>
  <Application>Microsoft Office PowerPoint</Application>
  <PresentationFormat>Diavoorstelling (4:3)</PresentationFormat>
  <Paragraphs>76</Paragraphs>
  <Slides>8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</vt:vector>
  </TitlesOfParts>
  <Company>Family Ray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Marga</dc:creator>
  <cp:lastModifiedBy>Marga</cp:lastModifiedBy>
  <cp:revision>48</cp:revision>
  <dcterms:created xsi:type="dcterms:W3CDTF">2016-04-05T17:44:39Z</dcterms:created>
  <dcterms:modified xsi:type="dcterms:W3CDTF">2016-11-28T15:51:44Z</dcterms:modified>
</cp:coreProperties>
</file>